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sldIdLst>
    <p:sldId id="291" r:id="rId5"/>
    <p:sldId id="302" r:id="rId6"/>
    <p:sldId id="304" r:id="rId7"/>
    <p:sldId id="299" r:id="rId8"/>
    <p:sldId id="301" r:id="rId9"/>
    <p:sldId id="303" r:id="rId10"/>
    <p:sldId id="305" r:id="rId11"/>
    <p:sldId id="308" r:id="rId12"/>
    <p:sldId id="306" r:id="rId13"/>
    <p:sldId id="309" r:id="rId14"/>
    <p:sldId id="307" r:id="rId15"/>
    <p:sldId id="300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5" pos="529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pos="7151" userDrawn="1">
          <p15:clr>
            <a:srgbClr val="A4A3A4"/>
          </p15:clr>
        </p15:guide>
        <p15:guide id="8" orient="horz" pos="3861" userDrawn="1">
          <p15:clr>
            <a:srgbClr val="A4A3A4"/>
          </p15:clr>
        </p15:guide>
        <p15:guide id="10" orient="horz" pos="1434" userDrawn="1">
          <p15:clr>
            <a:srgbClr val="A4A3A4"/>
          </p15:clr>
        </p15:guide>
        <p15:guide id="11" orient="horz" pos="822" userDrawn="1">
          <p15:clr>
            <a:srgbClr val="A4A3A4"/>
          </p15:clr>
        </p15:guide>
        <p15:guide id="12" orient="horz" pos="1253" userDrawn="1">
          <p15:clr>
            <a:srgbClr val="A4A3A4"/>
          </p15:clr>
        </p15:guide>
        <p15:guide id="15" pos="41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9F"/>
    <a:srgbClr val="578A4C"/>
    <a:srgbClr val="A5C659"/>
    <a:srgbClr val="6BB7EB"/>
    <a:srgbClr val="EABB47"/>
    <a:srgbClr val="C4262E"/>
    <a:srgbClr val="92D400"/>
    <a:srgbClr val="A1C05B"/>
    <a:srgbClr val="93C8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6327"/>
  </p:normalViewPr>
  <p:slideViewPr>
    <p:cSldViewPr snapToGrid="0" snapToObjects="1" showGuides="1">
      <p:cViewPr varScale="1">
        <p:scale>
          <a:sx n="82" d="100"/>
          <a:sy n="82" d="100"/>
        </p:scale>
        <p:origin x="720" y="72"/>
      </p:cViewPr>
      <p:guideLst>
        <p:guide pos="3840"/>
        <p:guide pos="529"/>
        <p:guide orient="horz"/>
        <p:guide pos="7151"/>
        <p:guide orient="horz" pos="3861"/>
        <p:guide orient="horz" pos="1434"/>
        <p:guide orient="horz" pos="822"/>
        <p:guide orient="horz" pos="1253"/>
        <p:guide pos="41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1E40DC-3E09-D246-ACC8-8D44CF70B152}" type="datetimeFigureOut">
              <a:rPr lang="cs-CZ" smtClean="0"/>
              <a:t>23.06.2026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055B3-7155-F446-AC50-9C579597B3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2532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>
            <a:extLst>
              <a:ext uri="{FF2B5EF4-FFF2-40B4-BE49-F238E27FC236}">
                <a16:creationId xmlns:a16="http://schemas.microsoft.com/office/drawing/2014/main" id="{1F89291F-BFF3-F149-8545-E5BD693BB10A}"/>
              </a:ext>
            </a:extLst>
          </p:cNvPr>
          <p:cNvGrpSpPr/>
          <p:nvPr userDrawn="1"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9B8A71D6-4121-A049-9152-97C298ED2BB1}"/>
                </a:ext>
              </a:extLst>
            </p:cNvPr>
            <p:cNvSpPr/>
            <p:nvPr/>
          </p:nvSpPr>
          <p:spPr>
            <a:xfrm>
              <a:off x="-1" y="0"/>
              <a:ext cx="12192001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9" name="Grafický objekt 19">
              <a:extLst>
                <a:ext uri="{FF2B5EF4-FFF2-40B4-BE49-F238E27FC236}">
                  <a16:creationId xmlns:a16="http://schemas.microsoft.com/office/drawing/2014/main" id="{D859EB27-7C8D-FB4C-ABB8-C95E4E30107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768667" y="765706"/>
              <a:ext cx="4259696" cy="532462"/>
            </a:xfrm>
            <a:prstGeom prst="rect">
              <a:avLst/>
            </a:prstGeom>
          </p:spPr>
        </p:pic>
        <p:pic>
          <p:nvPicPr>
            <p:cNvPr id="10" name="Grafický objekt 7">
              <a:extLst>
                <a:ext uri="{FF2B5EF4-FFF2-40B4-BE49-F238E27FC236}">
                  <a16:creationId xmlns:a16="http://schemas.microsoft.com/office/drawing/2014/main" id="{8F093256-8D25-044F-BFF0-EF923A8BDF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" y="0"/>
              <a:ext cx="7896226" cy="5687314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E3D64F53-6641-8946-85D8-2D5EA31A8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4800" y="3636000"/>
            <a:ext cx="6750000" cy="1533600"/>
          </a:xfrm>
        </p:spPr>
        <p:txBody>
          <a:bodyPr anchor="b">
            <a:normAutofit/>
          </a:bodyPr>
          <a:lstStyle>
            <a:lvl1pPr algn="r"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7204E7A-2188-624C-A10B-9B1402196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4800" y="5374800"/>
            <a:ext cx="6750000" cy="936000"/>
          </a:xfrm>
        </p:spPr>
        <p:txBody>
          <a:bodyPr/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256646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0BC99E-F575-CD4F-BC8C-B6D0F1C7B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49F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46636C4-A3EA-684D-BB48-3F868DD7D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549F"/>
                </a:solidFill>
              </a:defRPr>
            </a:lvl1pPr>
            <a:lvl2pPr>
              <a:defRPr>
                <a:solidFill>
                  <a:srgbClr val="00549F"/>
                </a:solidFill>
              </a:defRPr>
            </a:lvl2pPr>
            <a:lvl3pPr>
              <a:defRPr>
                <a:solidFill>
                  <a:srgbClr val="00549F"/>
                </a:solidFill>
              </a:defRPr>
            </a:lvl3pPr>
            <a:lvl4pPr>
              <a:defRPr>
                <a:solidFill>
                  <a:srgbClr val="00549F"/>
                </a:solidFill>
              </a:defRPr>
            </a:lvl4pPr>
            <a:lvl5pPr>
              <a:defRPr>
                <a:solidFill>
                  <a:srgbClr val="00549F"/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7FA1B98-0F0A-804B-9EFB-6541F5139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549F"/>
                </a:solidFill>
              </a:defRPr>
            </a:lvl1pPr>
          </a:lstStyle>
          <a:p>
            <a:r>
              <a:rPr lang="cs-CZ" dirty="0"/>
              <a:t>21.02.2022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E878FF5-0B17-9941-82F2-75724957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549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7649C84-5642-254D-9462-884B59857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549F"/>
                </a:solidFill>
              </a:defRPr>
            </a:lvl1pPr>
          </a:lstStyle>
          <a:p>
            <a:fld id="{F756C1FA-8DED-774F-A9BF-965BD70CC5B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666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A1488F-B8BD-6C4D-AB8D-B06252DD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7B5E2E-DFC9-5A45-A199-DC7437FF0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549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65DA62-5DB1-1846-9E72-4AF265C87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21.02.2022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395789-FFA9-6A48-956B-EF1DC9AF1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1AC4762-22A7-B142-A230-5302F205D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1587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175D58-12AD-B84A-9ACC-A82DD980F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F0FCBF-CF8C-0C45-8F30-B1531CB45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90799"/>
            <a:ext cx="5181600" cy="4186163"/>
          </a:xfrm>
        </p:spPr>
        <p:txBody>
          <a:bodyPr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2E56DF1-50BA-E140-92EC-104EAB700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90799"/>
            <a:ext cx="5181600" cy="4186163"/>
          </a:xfrm>
        </p:spPr>
        <p:txBody>
          <a:bodyPr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A118F6-91BB-5B4E-9105-4A744995A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21.02.2022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D99D79A-A34B-5E4E-BD52-7B47EF30A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BC3DBA3-F30E-054A-A599-FE6A6D323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571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4D6D53-2781-654E-BC8D-8DCFAA2C6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06800"/>
            <a:ext cx="10515600" cy="68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864ED1C-7B69-0348-A11D-AEEBDD71F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90799"/>
            <a:ext cx="5157787" cy="514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56A51F1-1974-AC48-A80F-20A9EEBA9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00F50A2-1C4A-5948-BE8B-49F769660E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90799"/>
            <a:ext cx="5183188" cy="514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F59BBBA-C966-8046-8253-6FA4A97369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431FEF3-E8E8-764A-8425-D76EC96F2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21.02.2022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7760BE4-BEDE-EC45-829F-8B835D77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55BC128-C9BD-2744-A437-600544B17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520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2A329B-A10A-1844-81FE-4F1BA6E8E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EC71333-B3E7-D44C-923B-31A328BFD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21.02.2022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D4F56B5-69F8-9842-89E0-8584572C2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2C60967-6179-1748-9882-4147B7FD1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2091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AFF1581-7E1B-4C4C-9E2B-241D2E59A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21.02.2022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2A342E-B1A3-1E42-96F5-03D898A2B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41026D2-DDB7-2C4B-B64A-F7847D569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817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2A16DA-D7E8-5649-9C03-290A0510B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DB8DE4-6BC5-A348-A7D5-D9F5B9E40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43F7F5D-4343-F540-A8D8-A55E9F556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6B22C0C-88B0-3D4C-ABC1-BFCC0119A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21.02.2022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7D2AC44-F960-D746-856F-0488AAABF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6E894C3-3974-3841-973A-EBDD4A18B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409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143B6F-9D61-124F-9986-7DE8D91D7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184FF4E-EDAE-4D40-BA8C-F6093CC30A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0206F0B-6F67-3746-8B9F-FB42DE5A4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6AF41B-EB73-B049-ACCD-3FA0E9B4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21.02.2022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453D8BE-FDF7-5243-8A49-BBC8AEBE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83D8E34-C96A-0649-A500-4C7413579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4234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01DDCC-3029-9F4E-95D9-4BDAF75A3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5EB361E-08D2-DE42-9AD2-2722B2FC9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E58958E-BAF2-4043-9B6A-5788E57E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21.02.2022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0C7D488-F6DF-344A-AE4B-C17C5131F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984AC4-89DC-3048-BE97-584ACDBF8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770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9C61156-2D2A-6349-AB80-D946D1067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F63548B-0631-3842-ADED-8A09B1C32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C3FE42E-7771-CC48-BD71-BDE25A9F0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21.02.2022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C9DAF4E-587E-474E-9EC6-282F2EBC1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6F5A078-CFCC-1D48-A208-343756D5F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72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1443AAB-CF41-0148-BC90-304F7189D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800"/>
            <a:ext cx="10515600" cy="68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1188D97-627F-714B-A0B0-855A906B5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68000"/>
            <a:ext cx="10515600" cy="386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D5F214B-FF17-2E4F-97E8-98C001A5C2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49F"/>
                </a:solidFill>
              </a:defRPr>
            </a:lvl1pPr>
          </a:lstStyle>
          <a:p>
            <a:r>
              <a:rPr lang="cs-CZ" dirty="0"/>
              <a:t>21.02.2022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8D8351-1CFF-8748-B796-579D5EEDD7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49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6384A0-3575-644F-943F-3D8B6A8E5F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549F"/>
                </a:solidFill>
              </a:defRPr>
            </a:lvl1pPr>
          </a:lstStyle>
          <a:p>
            <a:fld id="{F756C1FA-8DED-774F-A9BF-965BD70CC5B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7F005F39-F40F-D346-82E7-15471EBD53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0" y="0"/>
            <a:ext cx="2111835" cy="1521065"/>
          </a:xfrm>
          <a:prstGeom prst="rect">
            <a:avLst/>
          </a:prstGeom>
        </p:spPr>
      </p:pic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E7DE0464-B0AE-E643-9683-91B407784A15}"/>
              </a:ext>
            </a:extLst>
          </p:cNvPr>
          <p:cNvCxnSpPr>
            <a:cxnSpLocks/>
          </p:cNvCxnSpPr>
          <p:nvPr userDrawn="1"/>
        </p:nvCxnSpPr>
        <p:spPr>
          <a:xfrm>
            <a:off x="0" y="6294210"/>
            <a:ext cx="12192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737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549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549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549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549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549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549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m.kozelova@olkraj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Skupina 13">
            <a:extLst>
              <a:ext uri="{FF2B5EF4-FFF2-40B4-BE49-F238E27FC236}">
                <a16:creationId xmlns:a16="http://schemas.microsoft.com/office/drawing/2014/main" id="{1F89291F-BFF3-F149-8545-E5BD693BB10A}"/>
              </a:ext>
            </a:extLst>
          </p:cNvPr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sp>
          <p:nvSpPr>
            <p:cNvPr id="7" name="Obdélník 6">
              <a:extLst>
                <a:ext uri="{FF2B5EF4-FFF2-40B4-BE49-F238E27FC236}">
                  <a16:creationId xmlns:a16="http://schemas.microsoft.com/office/drawing/2014/main" id="{9B8A71D6-4121-A049-9152-97C298ED2BB1}"/>
                </a:ext>
              </a:extLst>
            </p:cNvPr>
            <p:cNvSpPr/>
            <p:nvPr/>
          </p:nvSpPr>
          <p:spPr>
            <a:xfrm>
              <a:off x="-1" y="0"/>
              <a:ext cx="12192001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  <p:pic>
          <p:nvPicPr>
            <p:cNvPr id="20" name="Grafický objekt 19">
              <a:extLst>
                <a:ext uri="{FF2B5EF4-FFF2-40B4-BE49-F238E27FC236}">
                  <a16:creationId xmlns:a16="http://schemas.microsoft.com/office/drawing/2014/main" id="{D859EB27-7C8D-FB4C-ABB8-C95E4E30107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768667" y="765706"/>
              <a:ext cx="4259696" cy="532462"/>
            </a:xfrm>
            <a:prstGeom prst="rect">
              <a:avLst/>
            </a:prstGeom>
          </p:spPr>
        </p:pic>
        <p:pic>
          <p:nvPicPr>
            <p:cNvPr id="8" name="Grafický objekt 7">
              <a:extLst>
                <a:ext uri="{FF2B5EF4-FFF2-40B4-BE49-F238E27FC236}">
                  <a16:creationId xmlns:a16="http://schemas.microsoft.com/office/drawing/2014/main" id="{8F093256-8D25-044F-BFF0-EF923A8BDF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" y="0"/>
              <a:ext cx="7896226" cy="5687314"/>
            </a:xfrm>
            <a:prstGeom prst="rect">
              <a:avLst/>
            </a:prstGeom>
          </p:spPr>
        </p:pic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C2A064BA-43CA-F941-BCEA-9499EDA1D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118" y="2760292"/>
            <a:ext cx="10462686" cy="2410134"/>
          </a:xfrm>
        </p:spPr>
        <p:txBody>
          <a:bodyPr anchor="b">
            <a:normAutofit/>
          </a:bodyPr>
          <a:lstStyle/>
          <a:p>
            <a:r>
              <a:rPr lang="cs-CZ" sz="3200" dirty="0"/>
              <a:t>04_05_Příspěvky na obědy do škol v Olomouckém kraji pro školní rok 2026/2027</a:t>
            </a:r>
            <a:br>
              <a:rPr lang="cs-CZ" sz="3600" dirty="0"/>
            </a:br>
            <a:endParaRPr lang="cs-CZ" sz="3600" dirty="0">
              <a:solidFill>
                <a:srgbClr val="00549F"/>
              </a:solidFill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30E3B1F-FFD6-DA4C-BD66-F1C7A0B2C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6370" y="5376396"/>
            <a:ext cx="6751435" cy="9350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1600" dirty="0"/>
              <a:t>Ing. Michaela Koželová</a:t>
            </a:r>
          </a:p>
          <a:p>
            <a:pPr marL="0" indent="0">
              <a:buNone/>
            </a:pPr>
            <a:r>
              <a:rPr lang="cs-CZ" sz="1600" dirty="0"/>
              <a:t>Odbor školství a mládeže</a:t>
            </a:r>
          </a:p>
          <a:p>
            <a:pPr marL="0" indent="0">
              <a:buNone/>
            </a:pPr>
            <a:r>
              <a:rPr lang="cs-CZ" sz="1600" dirty="0"/>
              <a:t>Oddělení vzdělávacích programů a dotací</a:t>
            </a:r>
            <a:endParaRPr lang="cs-CZ" sz="1600" dirty="0">
              <a:solidFill>
                <a:srgbClr val="00549F"/>
              </a:solidFill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EE7471E-040F-1F7E-7384-8D4D9870205A}"/>
              </a:ext>
            </a:extLst>
          </p:cNvPr>
          <p:cNvSpPr txBox="1">
            <a:spLocks/>
          </p:cNvSpPr>
          <p:nvPr/>
        </p:nvSpPr>
        <p:spPr>
          <a:xfrm>
            <a:off x="4602363" y="2741105"/>
            <a:ext cx="6535441" cy="68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549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Dotační program </a:t>
            </a:r>
          </a:p>
        </p:txBody>
      </p:sp>
    </p:spTree>
    <p:extLst>
      <p:ext uri="{BB962C8B-B14F-4D97-AF65-F5344CB8AC3E}">
        <p14:creationId xmlns:p14="http://schemas.microsoft.com/office/powerpoint/2010/main" val="1653212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6D08C91-3970-83D3-B8E4-6C7D6AFDB7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918A9E1-D916-F27A-B407-96FFB2F1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756C1FA-8DED-774F-A9BF-965BD70CC5BD}" type="slidenum">
              <a:rPr lang="cs-CZ" smtClean="0"/>
              <a:pPr>
                <a:spcAft>
                  <a:spcPts val="600"/>
                </a:spcAft>
              </a:pPr>
              <a:t>2</a:t>
            </a:fld>
            <a:endParaRPr lang="cs-CZ"/>
          </a:p>
        </p:txBody>
      </p:sp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67EE5FA2-EE2F-CF01-D932-BD66018A55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636059"/>
              </p:ext>
            </p:extLst>
          </p:nvPr>
        </p:nvGraphicFramePr>
        <p:xfrm>
          <a:off x="838200" y="2353731"/>
          <a:ext cx="10515600" cy="3419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410140369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926145095"/>
                    </a:ext>
                  </a:extLst>
                </a:gridCol>
              </a:tblGrid>
              <a:tr h="488571">
                <a:tc>
                  <a:txBody>
                    <a:bodyPr/>
                    <a:lstStyle/>
                    <a:p>
                      <a:pPr algn="l"/>
                      <a:r>
                        <a:rPr lang="cs-CZ" sz="1600" dirty="0"/>
                        <a:t>Aktivita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/>
                        <a:t>Termín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6879806"/>
                  </a:ext>
                </a:extLst>
              </a:tr>
              <a:tr h="488571"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Realizace projektu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1. 9. 2026 – 30. 6. 2027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455558"/>
                  </a:ext>
                </a:extLst>
              </a:tr>
              <a:tr h="488571"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Příjem žádostí pro 1. kolo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27. 8. 2026 – 9. 9.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9426988"/>
                  </a:ext>
                </a:extLst>
              </a:tr>
              <a:tr h="488571"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Příjem žádostí pro 2. kolo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4. 1. 2027 – 15. 1. 2027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7243153"/>
                  </a:ext>
                </a:extLst>
              </a:tr>
              <a:tr h="488571"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Přehled odebraných jednotek za I. pololetí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10. 2. 2027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9379969"/>
                  </a:ext>
                </a:extLst>
              </a:tr>
              <a:tr h="488571"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Přehled odebraných jednotek za II. pololetí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14. 7. 2027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6656874"/>
                  </a:ext>
                </a:extLst>
              </a:tr>
              <a:tr h="488571"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Závěrečné vyúčtování dotace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>
                          <a:solidFill>
                            <a:srgbClr val="00549F"/>
                          </a:solidFill>
                        </a:rPr>
                        <a:t>14. 7. 2027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1805578"/>
                  </a:ext>
                </a:extLst>
              </a:tr>
            </a:tbl>
          </a:graphicData>
        </a:graphic>
      </p:graphicFrame>
      <p:sp>
        <p:nvSpPr>
          <p:cNvPr id="11" name="Nadpis 1">
            <a:extLst>
              <a:ext uri="{FF2B5EF4-FFF2-40B4-BE49-F238E27FC236}">
                <a16:creationId xmlns:a16="http://schemas.microsoft.com/office/drawing/2014/main" id="{A7E392E6-C029-3724-A7B6-0532CC0A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800"/>
            <a:ext cx="10515600" cy="684000"/>
          </a:xfrm>
        </p:spPr>
        <p:txBody>
          <a:bodyPr>
            <a:normAutofit/>
          </a:bodyPr>
          <a:lstStyle/>
          <a:p>
            <a:pPr algn="ctr"/>
            <a:r>
              <a:rPr lang="cs-CZ" u="sng" dirty="0"/>
              <a:t>Harmonogram dotačního programu</a:t>
            </a:r>
          </a:p>
        </p:txBody>
      </p:sp>
    </p:spTree>
    <p:extLst>
      <p:ext uri="{BB962C8B-B14F-4D97-AF65-F5344CB8AC3E}">
        <p14:creationId xmlns:p14="http://schemas.microsoft.com/office/powerpoint/2010/main" val="354722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15B87A0-7E84-4C37-755B-F4317A896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800"/>
            <a:ext cx="10515600" cy="684000"/>
          </a:xfrm>
        </p:spPr>
        <p:txBody>
          <a:bodyPr>
            <a:normAutofit/>
          </a:bodyPr>
          <a:lstStyle/>
          <a:p>
            <a:pPr algn="ctr"/>
            <a:r>
              <a:rPr lang="cs-CZ" sz="3200" u="sng" dirty="0"/>
              <a:t>Cíl dotačního programu</a:t>
            </a:r>
            <a:endParaRPr lang="en-US" sz="3200" u="sng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83CD7E4-A43F-9EA4-A483-6EEF5C2E1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8000"/>
            <a:ext cx="10515600" cy="38628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1600" dirty="0"/>
              <a:t>cílem dotačního programu je podpora dětí z rodin ohrožených chudobou a materiální nebo potravinovou deprivací formou dotace/příspěvku na zajištění školního stravování v Olomouckém kraji ve veřejném zájmu a v souladu s cíli Olomouckého kraje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1600" dirty="0"/>
              <a:t>dotační program vychází z podmínek výzvy č. 03_25_081 – Potravinová pomoc dětem v sociální nouzi (2) Operačního programu Zaměstnanost plus a Rozhodnutí o poskytnutí dotace na realizaci projektu Příspěvky na obědy do škol v Olomouckém kraji II, registrační číslo CZ.03.04.01/00/25_081/0005478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E5184DC-E7FD-2EE8-976C-D695E49ABA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D541F13-D2B2-4A00-1350-A03DB36E3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756C1FA-8DED-774F-A9BF-965BD70CC5BD}" type="slidenum">
              <a:rPr lang="cs-CZ" smtClean="0"/>
              <a:pPr>
                <a:spcAft>
                  <a:spcPts val="600"/>
                </a:spcAft>
              </a:pPr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733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605081-55B3-ACB1-536C-57F90FFA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u="sng" dirty="0"/>
              <a:t>Oprávněný žadatel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0CB6FA-06A3-59E0-794D-67858D94C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1600" dirty="0"/>
              <a:t>Žadatelem může být pouze právnická osoba, a to: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1600" dirty="0">
                <a:effectLst/>
                <a:ea typeface="Calibri" panose="020F0502020204030204" pitchFamily="34" charset="0"/>
              </a:rPr>
              <a:t>škola a školské zařízení, které je zapsané v souladu se zákonem č. 561/2004 Sb., o předškolním, základním, středním, vyšším odborném a jiném vzdělávání (dále jen „školský zákon“) do Rejstříku škol a školských zařízení, vedeném MŠMT, a jejichž sídlo či provozovna se nachází v územním obvodu Olomouckého kraje – výslovně se jedná o následující druhy škol a školských zařízení: </a:t>
            </a:r>
            <a:r>
              <a:rPr lang="cs-CZ" sz="1600" b="1" dirty="0">
                <a:effectLst/>
                <a:ea typeface="Calibri" panose="020F0502020204030204" pitchFamily="34" charset="0"/>
              </a:rPr>
              <a:t>mateřská škola, základní škola, střední škola, konzervatoř, speciální škola, zařízení školního stravování</a:t>
            </a:r>
            <a:r>
              <a:rPr lang="cs-CZ" sz="1600" dirty="0">
                <a:effectLst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A63587A-8588-29DE-A999-02A3B45F8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70C1A0-16B4-8A69-A0C8-C41F6DF1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7388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C08462-899C-1938-680A-B70CE0579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u="sng" dirty="0"/>
              <a:t>Pravidla pro poskytnutí dotace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D7900C-132E-1133-F829-8CE79E06F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1600" u="none" strike="noStrik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 rámci dotačního programu lze podpořit dítě/žáka/studenta</a:t>
            </a:r>
            <a:r>
              <a:rPr lang="cs-CZ" sz="1600" b="1" u="none" strike="noStrik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ve věku 2–26 let </a:t>
            </a:r>
            <a:r>
              <a:rPr lang="cs-CZ" sz="1600" u="none" strike="noStrike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pouze v případě, že jeho zákonný zástupce čestně prohlásí, že:</a:t>
            </a:r>
          </a:p>
          <a:p>
            <a:pPr lvl="0"/>
            <a:r>
              <a:rPr lang="cs-CZ" sz="1600" dirty="0"/>
              <a:t>je příjemcem </a:t>
            </a:r>
            <a:r>
              <a:rPr lang="cs-CZ" sz="1600" b="1" dirty="0"/>
              <a:t>příspěvků na dítě z dávky státní sociální pomoci </a:t>
            </a:r>
            <a:r>
              <a:rPr lang="cs-CZ" sz="1600" dirty="0"/>
              <a:t>(dříve „přídavek na dítě“, nyní komponenta </a:t>
            </a:r>
            <a:r>
              <a:rPr lang="cs-CZ" sz="1600" dirty="0" err="1"/>
              <a:t>superdávky</a:t>
            </a:r>
            <a:r>
              <a:rPr lang="cs-CZ" sz="1600" dirty="0"/>
              <a:t> „bonus na dítě“),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je příjemcem tzv. </a:t>
            </a:r>
            <a:r>
              <a:rPr lang="cs-CZ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humanitární dávky 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vyplácené cizincům s dočasnou ochranou,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</a:pP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sociální a ekonomickou situaci posoudila a o podpoře dítěte/žáka/studenta v rámci tohoto dotačního programu </a:t>
            </a:r>
            <a:r>
              <a:rPr lang="cs-CZ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rozhodla třetí strana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cs-CZ" sz="1400" u="none" strike="noStrike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cs-CZ" sz="1400" u="none" strike="noStrike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cs-CZ" sz="1400" u="none" strike="noStrike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Pozn.: dítě/žáka/studenta lze do programu zařadit jen na základě posouzení 3. strany, tzn. že zákonný zástupce nutně nemusí pobírat přídavek na dítě ani humanitární dávku pro cizince s dočasnou ochranou.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7BD2D71-0195-A3BB-A2D0-459B30AC5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1B7099-1F4B-36E9-479B-C0F3A4B81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361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B128A0-1FA9-DD13-57B3-819E8A3D4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u="sng" dirty="0"/>
              <a:t>Způsobilé výdaje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6A6FA5E-356E-7E30-964F-C4B432FD2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cs-CZ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výdaje spojené s podporou bezplatného školního stravování</a:t>
            </a:r>
            <a:r>
              <a:rPr lang="cs-CZ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dětí, jejichž rodina je v nepříznivé finanční situaci, v době jejich pobytu v mateřských školách a žáků, jejichž rodina je v nepříznivé finanční situaci, základních a středních škol v době jejich pobytu ve škole, a to v rozsahu, který jinak hradí zákonný zástupce dítěte/žáka (tj. ve výši výdajů na potraviny v souladu s vyhláškou č. 107/2005 Sb., o školním stravování, ve znění pozdějších předpisů),</a:t>
            </a:r>
          </a:p>
          <a:p>
            <a:pPr marL="342900" lvl="0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cs-CZ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výdaje spojené s realizací a řízením projektu</a:t>
            </a:r>
            <a:r>
              <a:rPr lang="cs-CZ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(tj. např. mzdové výdaje osob zapojených do projektu – mzdy, platy, pojistné na sociální a zdravotní pojištění, odměny z dohod o pracích konaných mimo pracovní poměr, kancelářské potřeby, režie).</a:t>
            </a:r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BAC63F-C5F9-D86E-8171-E2C6D5C68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F74A50-CCE9-1C5A-3A7F-3051BDA3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5125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05E6B8-4854-4047-D9CE-AD271E4E9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200" u="sng" dirty="0"/>
              <a:t>Podporované aktivity, jednotky a jednotkové náklady</a:t>
            </a:r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01545A04-2AF1-7FF3-9636-F89606028A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725491"/>
              </p:ext>
            </p:extLst>
          </p:nvPr>
        </p:nvGraphicFramePr>
        <p:xfrm>
          <a:off x="838203" y="2150480"/>
          <a:ext cx="10515597" cy="324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81570393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78782285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7274705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Aktivita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Jednotka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Jednotkový náklad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375748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cs-CZ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 dirty="0">
                          <a:solidFill>
                            <a:schemeClr val="bg1"/>
                          </a:solidFill>
                        </a:rPr>
                        <a:t>Školní rok 2026/2027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4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80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400" dirty="0"/>
                        <a:t>Podpora školního stravování dětí v mateřských školách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/>
                        <a:t>Bezplatně poskytnuté školní stravování dětem v mateřských školách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67 Kč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36688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Podpora školního stravování žáků v základních a středních školách</a:t>
                      </a:r>
                    </a:p>
                    <a:p>
                      <a:pPr algn="l"/>
                      <a:endParaRPr lang="cs-CZ" sz="14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Bezplatně poskytnuté školní stravování žákům do 10 let v základních školách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43 Kč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310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Bezplatně poskytnuté školní stravování žákům ve věku 11 – 14 let v základních a středních školách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47 Kč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53935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Bezplatně poskytnuté školní stravování žákům ve věku 15 – 26 let v základních a středních školách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52 Kč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936925"/>
                  </a:ext>
                </a:extLst>
              </a:tr>
            </a:tbl>
          </a:graphicData>
        </a:graphic>
      </p:graphicFrame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CA49736-0B68-A17D-1CC2-BEB4D4F2F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254F3E8-DF8A-45C9-5B6A-E1FC772AB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6952DB9-2CBC-4A7F-50B0-4D9D787AC93E}"/>
              </a:ext>
            </a:extLst>
          </p:cNvPr>
          <p:cNvSpPr txBox="1"/>
          <p:nvPr/>
        </p:nvSpPr>
        <p:spPr bwMode="auto">
          <a:xfrm>
            <a:off x="838203" y="5551200"/>
            <a:ext cx="10515597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38100" tIns="38100" rIns="38100" bIns="38100" rtlCol="0">
            <a:spAutoFit/>
          </a:bodyPr>
          <a:lstStyle/>
          <a:p>
            <a:pPr algn="just"/>
            <a:r>
              <a:rPr lang="cs-CZ" sz="1400" dirty="0">
                <a:solidFill>
                  <a:srgbClr val="C00000"/>
                </a:solidFill>
                <a:ea typeface="+mj-ea"/>
              </a:rPr>
              <a:t>Pozn.: Do věkových kategorií jsou strávníci dle vyhlášky č. 107/2005 Sb., o školním stravování, ve znění pozdějších předpisů, zařazováni na dobu školního roku, ve kterém dosahují věku příslušné věkové kategorie.</a:t>
            </a:r>
          </a:p>
        </p:txBody>
      </p:sp>
    </p:spTree>
    <p:extLst>
      <p:ext uri="{BB962C8B-B14F-4D97-AF65-F5344CB8AC3E}">
        <p14:creationId xmlns:p14="http://schemas.microsoft.com/office/powerpoint/2010/main" val="3757010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57EAC7-91DB-3C6D-C0BF-789BB5F28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u="sng" dirty="0"/>
              <a:t>Žádost o dotaci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CF42EB-7886-FB29-4311-1BE3C7F86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43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žádost o dotaci se vyplňuje </a:t>
            </a:r>
            <a:r>
              <a:rPr lang="cs-CZ" sz="4300" b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vždy za školu, nikoliv za fyzickou osobu,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4300" dirty="0">
                <a:ea typeface="Times New Roman" panose="02020603050405020304" pitchFamily="18" charset="0"/>
                <a:cs typeface="Aptos" panose="020B0004020202020204" pitchFamily="34" charset="0"/>
              </a:rPr>
              <a:t>v žádosti je předvyplněno pole v části 2, bod c) účel použití dotace – prosím </a:t>
            </a:r>
            <a:r>
              <a:rPr lang="cs-CZ" sz="4300" b="1" dirty="0">
                <a:ea typeface="Times New Roman" panose="02020603050405020304" pitchFamily="18" charset="0"/>
                <a:cs typeface="Aptos" panose="020B0004020202020204" pitchFamily="34" charset="0"/>
              </a:rPr>
              <a:t>nepřepisujte</a:t>
            </a:r>
            <a:r>
              <a:rPr lang="cs-CZ" sz="4300" dirty="0">
                <a:ea typeface="Times New Roman" panose="02020603050405020304" pitchFamily="18" charset="0"/>
                <a:cs typeface="Aptos" panose="020B0004020202020204" pitchFamily="34" charset="0"/>
              </a:rPr>
              <a:t> tento text,</a:t>
            </a:r>
            <a:endParaRPr lang="cs-CZ" sz="4300" dirty="0">
              <a:effectLst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43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žádost lze podat pouze níže uvedenými způsoby; jiný způsob podání žádosti není akceptován:</a:t>
            </a:r>
            <a:endParaRPr lang="cs-CZ" sz="4300" dirty="0"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lphaLcParenR"/>
            </a:pPr>
            <a:r>
              <a:rPr lang="cs-CZ" sz="4300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písemná žádost v elektronické podobě vyplněná prostřednict</a:t>
            </a:r>
            <a:r>
              <a:rPr lang="cs-CZ" sz="4300" dirty="0">
                <a:ea typeface="Times New Roman" panose="02020603050405020304" pitchFamily="18" charset="0"/>
                <a:cs typeface="Aptos" panose="020B0004020202020204" pitchFamily="34" charset="0"/>
              </a:rPr>
              <a:t>vím </a:t>
            </a:r>
            <a:r>
              <a:rPr lang="cs-CZ" sz="4300" b="1" dirty="0">
                <a:ea typeface="Times New Roman" panose="02020603050405020304" pitchFamily="18" charset="0"/>
                <a:cs typeface="Aptos" panose="020B0004020202020204" pitchFamily="34" charset="0"/>
              </a:rPr>
              <a:t>Portálu pro občana (RAP)</a:t>
            </a:r>
            <a:r>
              <a:rPr lang="cs-CZ" sz="4300" dirty="0">
                <a:ea typeface="Times New Roman" panose="02020603050405020304" pitchFamily="18" charset="0"/>
                <a:cs typeface="Aptos" panose="020B0004020202020204" pitchFamily="34" charset="0"/>
              </a:rPr>
              <a:t>, včetně všech příloh, a následně,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AutoNum type="alphaLcParenR"/>
            </a:pPr>
            <a:r>
              <a:rPr lang="cs-CZ" sz="4300" dirty="0">
                <a:ea typeface="Times New Roman" panose="02020603050405020304" pitchFamily="18" charset="0"/>
                <a:cs typeface="Aptos" panose="020B0004020202020204" pitchFamily="34" charset="0"/>
              </a:rPr>
              <a:t>písemná žádost v elektronické podobě podaná prostřednictvím </a:t>
            </a:r>
            <a:r>
              <a:rPr lang="cs-CZ" sz="4300" b="1" dirty="0">
                <a:ea typeface="Times New Roman" panose="02020603050405020304" pitchFamily="18" charset="0"/>
                <a:cs typeface="Aptos" panose="020B0004020202020204" pitchFamily="34" charset="0"/>
              </a:rPr>
              <a:t>datové schránky s kvalifikovaným elektronickým podpisem a kvalifikovaným elektronickým časovým razítkem,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4300" dirty="0">
                <a:ea typeface="Times New Roman" panose="02020603050405020304" pitchFamily="18" charset="0"/>
                <a:cs typeface="Aptos" panose="020B0004020202020204" pitchFamily="34" charset="0"/>
              </a:rPr>
              <a:t>pro výpočet žádané částky zadávejte </a:t>
            </a:r>
            <a:r>
              <a:rPr lang="cs-CZ" sz="4300" b="1" dirty="0">
                <a:ea typeface="Times New Roman" panose="02020603050405020304" pitchFamily="18" charset="0"/>
                <a:cs typeface="Aptos" panose="020B0004020202020204" pitchFamily="34" charset="0"/>
              </a:rPr>
              <a:t>pouze počet osob v daných věkových kategoriích</a:t>
            </a:r>
            <a:r>
              <a:rPr lang="cs-CZ" sz="4300" dirty="0">
                <a:ea typeface="Times New Roman" panose="02020603050405020304" pitchFamily="18" charset="0"/>
                <a:cs typeface="Aptos" panose="020B0004020202020204" pitchFamily="34" charset="0"/>
              </a:rPr>
              <a:t>, výše dotace bude vypočtena na základě zadaných vzorců; jiná pole v tabulce </a:t>
            </a:r>
            <a:r>
              <a:rPr lang="cs-CZ" sz="4300" b="1" dirty="0">
                <a:ea typeface="Times New Roman" panose="02020603050405020304" pitchFamily="18" charset="0"/>
                <a:cs typeface="Aptos" panose="020B0004020202020204" pitchFamily="34" charset="0"/>
              </a:rPr>
              <a:t>nepřepisujte,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4300" dirty="0">
                <a:ea typeface="Times New Roman" panose="02020603050405020304" pitchFamily="18" charset="0"/>
                <a:cs typeface="Aptos" panose="020B0004020202020204" pitchFamily="34" charset="0"/>
              </a:rPr>
              <a:t>v žádosti, stejně jako v průběhu celého programu (výkaz odebraných jednotek za I. a II. pololetí školního roku, závěrečné vyúčtování) pracujete </a:t>
            </a:r>
            <a:r>
              <a:rPr lang="cs-CZ" sz="4300" b="1" dirty="0">
                <a:ea typeface="Times New Roman" panose="02020603050405020304" pitchFamily="18" charset="0"/>
                <a:cs typeface="Aptos" panose="020B0004020202020204" pitchFamily="34" charset="0"/>
              </a:rPr>
              <a:t>výhradně s jednotkovými cenami</a:t>
            </a:r>
            <a:r>
              <a:rPr lang="cs-CZ" sz="4300" dirty="0">
                <a:ea typeface="Times New Roman" panose="02020603050405020304" pitchFamily="18" charset="0"/>
                <a:cs typeface="Aptos" panose="020B0004020202020204" pitchFamily="34" charset="0"/>
              </a:rPr>
              <a:t>, viz str. 7 (nikoliv s cenami, které za stravu skutečně vynakládáte).</a:t>
            </a:r>
          </a:p>
          <a:p>
            <a:pPr marL="0" indent="0">
              <a:buNone/>
            </a:pPr>
            <a:endParaRPr lang="cs-CZ" sz="1800" dirty="0">
              <a:solidFill>
                <a:srgbClr val="1F4E79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092D032-041D-E4DD-2086-5A6A64331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E091C73-7296-2308-57DB-7EC85C4FD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6397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5282F4-CA65-B0BF-EF42-F6574F74D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u="sng" dirty="0"/>
              <a:t>Povinné přílohy žádosti o dotaci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F44AF0C-5B2D-D595-7BCB-206061E08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AutoNum type="alphaLcParenR"/>
            </a:pPr>
            <a:r>
              <a:rPr lang="cs-CZ" sz="1700" b="1" dirty="0"/>
              <a:t>doklad o zřízení běžného účtu žadatele </a:t>
            </a:r>
            <a:r>
              <a:rPr lang="cs-CZ" sz="1700" dirty="0"/>
              <a:t>(smlouva, potvrzení z banky),</a:t>
            </a:r>
          </a:p>
          <a:p>
            <a:pPr marL="457200" indent="-4572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AutoNum type="alphaLcParenR"/>
            </a:pPr>
            <a:r>
              <a:rPr lang="cs-CZ" sz="1700" b="1" dirty="0"/>
              <a:t>souhlas zřizovatele</a:t>
            </a:r>
            <a:r>
              <a:rPr lang="cs-CZ" sz="1700" dirty="0"/>
              <a:t> s podáním žádosti o dotaci (týká se pouze příspěvkových organizací, nepožaduje se u příspěvkových organizaci zřizovaných Olomouckým krajem),</a:t>
            </a:r>
          </a:p>
          <a:p>
            <a:pPr marL="457200" indent="-4572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AutoNum type="alphaLcParenR"/>
            </a:pPr>
            <a:r>
              <a:rPr lang="cs-CZ" sz="1700" b="1" dirty="0"/>
              <a:t>čestné prohlášení </a:t>
            </a:r>
            <a:r>
              <a:rPr lang="cs-CZ" sz="1700" dirty="0"/>
              <a:t>o příjmové a sociální situaci (jedno čestné prohlášení za každé dítě, podepsané vždy zákonným zástupcem, datované k 1. 9. 2026 nebo dříve),</a:t>
            </a:r>
          </a:p>
          <a:p>
            <a:pPr marL="457200" indent="-4572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AutoNum type="alphaLcParenR"/>
            </a:pPr>
            <a:r>
              <a:rPr lang="cs-CZ" sz="1700" b="1" dirty="0"/>
              <a:t>písemný záznam </a:t>
            </a:r>
            <a:r>
              <a:rPr lang="cs-CZ" sz="1700" dirty="0"/>
              <a:t>o posouzení nepříznivé finanční situace (bude obsahovat stručné zdůvodnění zapojení dítěte do projektu, </a:t>
            </a:r>
            <a:r>
              <a:rPr lang="cs-CZ" sz="1700" b="1" dirty="0"/>
              <a:t>tato příloha se vyplní pouze v případě, že je dítě zapojeno do projektu na základě posouzení 3. strany</a:t>
            </a:r>
            <a:r>
              <a:rPr lang="cs-CZ" sz="1700" dirty="0"/>
              <a:t>),</a:t>
            </a:r>
          </a:p>
          <a:p>
            <a:pPr marL="457200" indent="-4572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AutoNum type="alphaLcParenR"/>
            </a:pPr>
            <a:r>
              <a:rPr lang="cs-CZ" sz="1700" b="1" dirty="0"/>
              <a:t>seznam oprávněných příjemců podpory</a:t>
            </a:r>
            <a:r>
              <a:rPr lang="cs-CZ" sz="1700" dirty="0"/>
              <a:t>.</a:t>
            </a:r>
          </a:p>
          <a:p>
            <a:pPr marL="0" indent="0">
              <a:buNone/>
            </a:pPr>
            <a:endParaRPr lang="cs-CZ" sz="14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cs-CZ" sz="1600" dirty="0">
                <a:solidFill>
                  <a:srgbClr val="C00000"/>
                </a:solidFill>
              </a:rPr>
              <a:t>Pozn.: Povinné přílohy budou doloženy pouze na předepsaných formulářích, které jsou k dispozici na webových stránkách Olomouckého kraje, v sekci Krajské dotace.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EBEE2C-CE14-E47C-51E7-3EBB5DEC8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DB38FD6-F553-5950-18C9-9D4F026B5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9332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9EABEC-CDDA-AF48-8213-B72826F98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u="sng" dirty="0"/>
              <a:t>Administrace doručených žádostí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7A4ECF-880C-6A49-ECE0-FA5F807C7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3500" dirty="0"/>
              <a:t>kontrolují se pouze úplné žádosti splňující všechny formální náležitosti (např. účel použití dotace, povinné přílohy) a kritéria přijatelnosti (např. oprávněnost žadatele, termín a způsob podání žádosti),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3500" dirty="0"/>
              <a:t>předpokládaný termín vyhodnocení přijatých žádostí je září roku 2026 (pro 1. kolo) a leden 2027 (pro 2. kolo),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3500" dirty="0"/>
              <a:t>žádosti o dotaci do výše 1 mil. Kč projednává Rada Olomouckého kraje, žádosti o dotaci s celkovou výší nad 1 mil. Kč pak Zastupitelstvo Olomouckého kraje,</a:t>
            </a:r>
            <a:r>
              <a:rPr lang="cs-CZ" sz="3500" dirty="0">
                <a:solidFill>
                  <a:srgbClr val="C00000"/>
                </a:solidFill>
              </a:rPr>
              <a:t>*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3500" dirty="0"/>
              <a:t>žádosti splňující všechny předepsané náležitosti budou doporučeny k podpoře,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3500" dirty="0"/>
              <a:t>příspěvkové organizace zřizované krajem budou o podpoře informovány prostřednictvím dopisu, s ostatními organizacemi bude uzavřena smlouva o poskytnutí dotace.</a:t>
            </a:r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2900" dirty="0">
                <a:solidFill>
                  <a:srgbClr val="C00000"/>
                </a:solidFill>
              </a:rPr>
              <a:t>* v závislosti na počtu podaných žádostí, budou tyto následně zpracovány a předloženy k projednání Radě Olomouckého kraje s nejvyšší pravděpodobností dne 12. 10. 2026, a to u žádostí do 1 mil. Kč. Žádosti nad tuto částku projedná Zastupitelstvo Olomouckého kraje pravděpodobně až na svém zasedání dne 14. 12. 2026. Je tedy potřeba počítat s určitou časovou prodlevou, kdy projekt sice běží od začátku školního roku, nicméně v důsledku nutné administrace dojde ke zpoždění ve vyplacení částky na účet.</a:t>
            </a:r>
          </a:p>
          <a:p>
            <a:endParaRPr lang="cs-CZ" sz="2200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4B5215-0EF0-FC5D-7834-D2647964F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1453736-62D7-A962-D7DA-67C6B2737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6206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58323B-66F1-B5DF-EB55-7A9D2933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u="sng" dirty="0"/>
              <a:t>Závěr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42EB81-EB63-3885-E0AA-4E8B1358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2200" dirty="0">
                <a:latin typeface="+mj-lt"/>
              </a:rPr>
              <a:t>Závěrem na Vás chceme apelovat, dodržujte prosím níže uvedené body, předejdete tím zbytečným chybám a následným průtahům při administraci a vyřízení Vašich žádostí: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2200" dirty="0">
                <a:latin typeface="+mj-lt"/>
              </a:rPr>
              <a:t>kontrolujte důsledně </a:t>
            </a:r>
            <a:r>
              <a:rPr lang="cs-CZ" sz="2200" b="1" dirty="0">
                <a:latin typeface="+mj-lt"/>
              </a:rPr>
              <a:t>číslo účtu Vaší organizace</a:t>
            </a:r>
            <a:r>
              <a:rPr lang="cs-CZ" sz="2200" dirty="0">
                <a:latin typeface="+mj-lt"/>
              </a:rPr>
              <a:t>, ověřujte správnost </a:t>
            </a:r>
            <a:r>
              <a:rPr lang="cs-CZ" sz="2200" b="1" dirty="0">
                <a:latin typeface="+mj-lt"/>
              </a:rPr>
              <a:t>čísla účtu Vašeho zřizovatele, 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2200" dirty="0">
                <a:latin typeface="+mj-lt"/>
              </a:rPr>
              <a:t>čtěte </a:t>
            </a:r>
            <a:r>
              <a:rPr lang="cs-CZ" sz="2200" b="1" dirty="0">
                <a:latin typeface="+mj-lt"/>
              </a:rPr>
              <a:t>aktuální pravidla </a:t>
            </a:r>
            <a:r>
              <a:rPr lang="cs-CZ" sz="2200" dirty="0">
                <a:latin typeface="+mj-lt"/>
              </a:rPr>
              <a:t>dotačního programu,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2200" dirty="0">
                <a:latin typeface="+mj-lt"/>
              </a:rPr>
              <a:t>na každou povinnou přílohu je připraven náš </a:t>
            </a:r>
            <a:r>
              <a:rPr lang="cs-CZ" sz="2200" b="1" dirty="0">
                <a:latin typeface="+mj-lt"/>
              </a:rPr>
              <a:t>formulář</a:t>
            </a:r>
            <a:r>
              <a:rPr lang="cs-CZ" sz="2200" dirty="0">
                <a:latin typeface="+mj-lt"/>
              </a:rPr>
              <a:t> (s výjimkou potvrzení o zřízení bankovní účtu), používejte tyto formuláře, nevytvářejte vlastní variace,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2200" dirty="0">
                <a:latin typeface="+mj-lt"/>
              </a:rPr>
              <a:t>v případě, že Vám není něco jasné nebo si nevíte rady, </a:t>
            </a:r>
            <a:r>
              <a:rPr lang="cs-CZ" sz="2200" b="1" dirty="0">
                <a:latin typeface="+mj-lt"/>
              </a:rPr>
              <a:t>netipujte</a:t>
            </a:r>
            <a:r>
              <a:rPr lang="cs-CZ" sz="2200" dirty="0">
                <a:latin typeface="+mj-lt"/>
              </a:rPr>
              <a:t>, raději </a:t>
            </a:r>
            <a:r>
              <a:rPr lang="cs-CZ" sz="2200" b="1" dirty="0">
                <a:latin typeface="+mj-lt"/>
              </a:rPr>
              <a:t>zavolejte a požádejte o pomoc,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cs-CZ" sz="2200" dirty="0">
                <a:latin typeface="+mj-lt"/>
              </a:rPr>
              <a:t>uložte si tento odkaz, zde najdete veškeré informace týkající se dotačního programu, včetně všech formulářů - </a:t>
            </a:r>
            <a:r>
              <a:rPr lang="cs-CZ" sz="2200" b="1" dirty="0">
                <a:latin typeface="+mj-lt"/>
              </a:rPr>
              <a:t>https://www.olkraj.cz/dotace-granty-prispevky-krajske-dotacni-programy-2026/04-05-prispevky-na-obedy-do-skol-v-olomouckem-kraji-pro-skolni-rok-2026-2027.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CB5ECBE-E275-BD13-2F7E-39EC07E13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2B0F41-17B4-E318-0AE9-9C83AA3FF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5390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79C1DF-5E1B-62C2-CCE2-C7791CAA8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u="sng" dirty="0"/>
              <a:t>Kontaktní údaje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80D070-C198-B5AB-DD1B-A12F93CA1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1600" dirty="0"/>
              <a:t>Odbor školství a mládeže Krajského úřadu Olomouckého kraje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1600" dirty="0"/>
              <a:t>Jeremenkova 1191/40b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1600" dirty="0"/>
              <a:t>779 00 Olomouc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1600" dirty="0"/>
              <a:t>Ing. Michaela Koželová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1600" dirty="0"/>
              <a:t>tel.: 585 508 657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1600" dirty="0"/>
              <a:t>e-mail: </a:t>
            </a:r>
            <a:r>
              <a:rPr lang="cs-CZ" sz="1600" dirty="0">
                <a:hlinkClick r:id="rId2"/>
              </a:rPr>
              <a:t>m.kozelova@olkraj.cz</a:t>
            </a:r>
            <a:r>
              <a:rPr lang="cs-CZ" sz="1600" dirty="0"/>
              <a:t> </a:t>
            </a:r>
            <a:endParaRPr lang="cs-CZ" sz="2000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8C47C0F-FE84-7175-C325-F9663858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/>
              <a:t>22. 6. 2026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4A0DA72-4E85-468D-AD3A-BEAF76D4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6C1FA-8DED-774F-A9BF-965BD70CC5BD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9349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lomoucký kraj">
      <a:dk1>
        <a:srgbClr val="000000"/>
      </a:dk1>
      <a:lt1>
        <a:srgbClr val="FFFFFF"/>
      </a:lt1>
      <a:dk2>
        <a:srgbClr val="02539F"/>
      </a:dk2>
      <a:lt2>
        <a:srgbClr val="E7E6E6"/>
      </a:lt2>
      <a:accent1>
        <a:srgbClr val="02539F"/>
      </a:accent1>
      <a:accent2>
        <a:srgbClr val="58894C"/>
      </a:accent2>
      <a:accent3>
        <a:srgbClr val="C4262D"/>
      </a:accent3>
      <a:accent4>
        <a:srgbClr val="9FBF5B"/>
      </a:accent4>
      <a:accent5>
        <a:srgbClr val="6AB6EA"/>
      </a:accent5>
      <a:accent6>
        <a:srgbClr val="E9BB4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3175" cap="flat" cmpd="sng">
              <a:solidFill>
                <a:srgbClr val="000000"/>
              </a:solidFill>
              <a:prstDash val="solid"/>
              <a:miter lim="40000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a14:hiddenEffects>
          </a:ext>
        </a:extLst>
      </a:spPr>
      <a:bodyPr lIns="38100" tIns="38100" rIns="38100" bIns="38100"/>
      <a:lstStyle>
        <a:defPPr algn="l">
          <a:lnSpc>
            <a:spcPct val="150000"/>
          </a:lnSpc>
          <a:defRPr sz="1400" dirty="0">
            <a:solidFill>
              <a:schemeClr val="tx2"/>
            </a:solidFill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e OK.potx" id="{6F3F9BF8-1F67-4B46-B308-B76B3766940E}" vid="{C58A957F-67F5-6440-9449-FF9D378E82FB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d28a9d1-6782-4367-86f8-a9e6262fc2b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CD92B1DD1A7D49B0F2E6499F477BFF" ma:contentTypeVersion="11" ma:contentTypeDescription="Create a new document." ma:contentTypeScope="" ma:versionID="2ac8d59f25a1041084f28fa1803d56fe">
  <xsd:schema xmlns:xsd="http://www.w3.org/2001/XMLSchema" xmlns:xs="http://www.w3.org/2001/XMLSchema" xmlns:p="http://schemas.microsoft.com/office/2006/metadata/properties" xmlns:ns3="bf0b4602-7fb7-4f81-9458-7fa65812caa0" xmlns:ns4="ad28a9d1-6782-4367-86f8-a9e6262fc2b6" targetNamespace="http://schemas.microsoft.com/office/2006/metadata/properties" ma:root="true" ma:fieldsID="aa997748e86d11332e5adda395a5c7a6" ns3:_="" ns4:_="">
    <xsd:import namespace="bf0b4602-7fb7-4f81-9458-7fa65812caa0"/>
    <xsd:import namespace="ad28a9d1-6782-4367-86f8-a9e6262fc2b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_activity" minOccurs="0"/>
                <xsd:element ref="ns4:MediaServiceSearchProperties" minOccurs="0"/>
                <xsd:element ref="ns4:MediaServiceObjectDetectorVersions" minOccurs="0"/>
                <xsd:element ref="ns4:MediaServiceAutoTag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0b4602-7fb7-4f81-9458-7fa65812caa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28a9d1-6782-4367-86f8-a9e6262fc2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4" nillable="true" ma:displayName="_activity" ma:hidden="true" ma:internalName="_activity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A366A6-EA05-497F-97A3-8DEDDB96D5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21331F-29E9-4EFC-9691-B542207B472A}">
  <ds:schemaRefs>
    <ds:schemaRef ds:uri="http://schemas.microsoft.com/office/2006/documentManagement/types"/>
    <ds:schemaRef ds:uri="bf0b4602-7fb7-4f81-9458-7fa65812caa0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ad28a9d1-6782-4367-86f8-a9e6262fc2b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BFC57F7-10A0-41C3-B4C8-60CDD2D168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0b4602-7fb7-4f81-9458-7fa65812caa0"/>
    <ds:schemaRef ds:uri="ad28a9d1-6782-4367-86f8-a9e6262fc2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OK</Template>
  <TotalTime>1399</TotalTime>
  <Words>1428</Words>
  <Application>Microsoft Office PowerPoint</Application>
  <PresentationFormat>Širokoúhlá obrazovka</PresentationFormat>
  <Paragraphs>112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Arial</vt:lpstr>
      <vt:lpstr>Calibri</vt:lpstr>
      <vt:lpstr>Inter</vt:lpstr>
      <vt:lpstr>Times New Roman</vt:lpstr>
      <vt:lpstr>Motiv Office</vt:lpstr>
      <vt:lpstr>04_05_Příspěvky na obědy do škol v Olomouckém kraji pro školní rok 2026/2027 </vt:lpstr>
      <vt:lpstr>Harmonogram dotačního programu</vt:lpstr>
      <vt:lpstr>Cíl dotačního programu</vt:lpstr>
      <vt:lpstr>Oprávněný žadatel</vt:lpstr>
      <vt:lpstr>Pravidla pro poskytnutí dotace</vt:lpstr>
      <vt:lpstr>Způsobilé výdaje</vt:lpstr>
      <vt:lpstr>Podporované aktivity, jednotky a jednotkové náklady</vt:lpstr>
      <vt:lpstr>Žádost o dotaci</vt:lpstr>
      <vt:lpstr>Povinné přílohy žádosti o dotaci</vt:lpstr>
      <vt:lpstr>Administrace doručených žádostí</vt:lpstr>
      <vt:lpstr>Závěr</vt:lpstr>
      <vt:lpstr>Kontaktní údaje</vt:lpstr>
    </vt:vector>
  </TitlesOfParts>
  <Company>VDI0101W10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Niče Luděk</dc:creator>
  <cp:lastModifiedBy>Koželová Michaela</cp:lastModifiedBy>
  <cp:revision>37</cp:revision>
  <dcterms:created xsi:type="dcterms:W3CDTF">2022-03-10T07:10:19Z</dcterms:created>
  <dcterms:modified xsi:type="dcterms:W3CDTF">2026-06-23T09:11:02Z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0x010100C5CD92B1DD1A7D49B0F2E6499F477BFF</vt:lpwstr>
  </property>
</Properties>
</file>